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82" r:id="rId15"/>
    <p:sldId id="271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5" r:id="rId27"/>
    <p:sldId id="281" r:id="rId28"/>
    <p:sldId id="286" r:id="rId29"/>
    <p:sldId id="291" r:id="rId30"/>
    <p:sldId id="292" r:id="rId31"/>
    <p:sldId id="293" r:id="rId32"/>
    <p:sldId id="295" r:id="rId33"/>
    <p:sldId id="287" r:id="rId34"/>
    <p:sldId id="288" r:id="rId35"/>
    <p:sldId id="289" r:id="rId36"/>
    <p:sldId id="290" r:id="rId37"/>
    <p:sldId id="294" r:id="rId3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CD22-8543-ED45-959E-BEA562350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48D7-DAE3-CE4B-9235-C47215F0B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BAE4-500A-154F-9A40-34F7DC04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02B8E-C74B-234A-982A-F581FD24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CDAE-7F95-9040-88D1-DCFD6952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B8BE4-14BA-984D-8277-BBC3F50F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F380-B378-7442-AEEF-1214F748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4EF9F-26DD-D94B-B63C-E4C1313C4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E379-7A4B-074D-AF17-02381427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B450-EA84-384A-A85A-C0812E05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B79B0-F459-E44D-8DF9-86406C90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621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F341-FEC6-4342-8E8D-7E7BFBD40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A3B14-4FB4-C947-840B-498817CB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3BAC5-6475-FD45-93A8-BEF7FDE6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8E7C-F947-3C45-851F-8BAC57B1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06ED-6C64-BE4F-8135-67A124FE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01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A7-2545-8840-9943-0E9B16F7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9AF-D521-A147-AF6A-29A19A2F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9BBC-3EF1-6444-81B6-16C1E124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37AD-12FB-414C-875F-5138CB97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2BC7-E38D-174D-B6D5-B3965418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945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23C2-B6B3-2140-8B41-CA273F73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D717-3BD2-0D4E-8184-50D43A27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0D24-54A3-FE48-88D0-7B34A71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8829-486F-0A4C-99B0-3DB3492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EC458-C801-D141-B33D-F57A105E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0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1DDF-C641-FA45-8891-A14DE4F7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05B8-F0FF-CE4E-9604-78139FBC4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213B9-09D3-A045-99D6-CC655F9BF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9D04B-D2C4-8F40-ACAD-6F482C20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7C9BC-10B2-A847-997C-A38348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7AC0-B810-6648-9A9A-01C92C53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883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8977-0FB0-E143-8A7B-A74F0735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B03F3-4837-9B4B-B4E8-9980213A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2CE36-F59D-164B-B2BE-EE8BF80F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93DB0-26A6-B54B-9DB0-5726F2F7C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3008-6723-D243-A404-2F456A162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D965B-6BCB-9145-86E8-0EA25D39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D16EF-CDEC-B24F-AD46-DEA4E69A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DC81F-6518-7C46-96C1-D98553A8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2265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FDE1-D128-4544-9BEC-6FED45E5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5A11C-B901-B640-A194-64D1CD80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A2FBF-D7F7-DB43-ACE3-5FF6D756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01DFB-EB9E-6344-8E33-1B13240F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693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A7102-A849-4A4D-B6EA-7CD3F06C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5AFA2-76B1-2640-A111-02D2BDE6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4299-346E-384A-8EA2-9EFDEDAD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5605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F785-F541-CE40-BA62-C3463F57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A13A-3733-BA48-8DFE-4343DC10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5FCA9-AA32-C744-AC7E-896A264CF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7836C-D40E-BA4C-9389-E502F6B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764D5-8496-7E4E-930B-77E41468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6978A-3B53-0E40-8358-B03F2133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7494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5F8F-7724-7943-BA5A-61315F09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EE524-668B-7449-A074-CD0A1EE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39509-69E2-364A-9B22-B279EEF4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676C-6D02-2B4E-8538-86E7A264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3E7E-6D9E-694B-AC54-5825338F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09AB9-D283-A94C-B912-6F933131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3598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08619-954A-6C44-9002-74AF701E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5F08-338B-B343-85E1-CF2452087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362-8CA4-974D-A5CD-CA2BAEEAD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7AEC2-33EE-9441-B871-D8F07FD4A0DE}" type="datetimeFigureOut">
              <a:rPr lang="en-UA" smtClean="0"/>
              <a:t>06/09/2023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E9B18-FFC5-024E-8B49-187D7E170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F466-0962-2543-B83F-54E218EA1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D9C9-3E61-E44C-9475-831421FCFA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Диплом по курсу «Игровой аналитик»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Выполнил: </a:t>
            </a:r>
            <a:r>
              <a:rPr lang="ru-RU" dirty="0" err="1" smtClean="0"/>
              <a:t>Бритвин</a:t>
            </a:r>
            <a:r>
              <a:rPr lang="ru-RU" dirty="0" smtClean="0"/>
              <a:t> Арсений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57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13" y="356812"/>
            <a:ext cx="10515600" cy="1325563"/>
          </a:xfrm>
        </p:spPr>
        <p:txBody>
          <a:bodyPr/>
          <a:lstStyle/>
          <a:p>
            <a:r>
              <a:rPr lang="ru-RU" dirty="0"/>
              <a:t>Разница в поведении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9313" y="1409987"/>
            <a:ext cx="9303327" cy="51487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</a:t>
            </a:r>
            <a:r>
              <a:rPr lang="ru-RU" dirty="0" smtClean="0"/>
              <a:t>е </a:t>
            </a:r>
            <a:r>
              <a:rPr lang="ru-RU" dirty="0"/>
              <a:t>платящие игроки делают всё монотонно. Они очень тщательно продумывают свои действия, а также траты ресурсов. Склонны к накоплению ценных ресурсов и материалов. Не платящие пользователи более креативны. Из-за отсутствия сильных и </a:t>
            </a:r>
            <a:r>
              <a:rPr lang="ru-RU" dirty="0" err="1"/>
              <a:t>имбовых</a:t>
            </a:r>
            <a:r>
              <a:rPr lang="ru-RU" dirty="0"/>
              <a:t> персонажей, предметов, они вынуждены прорабатывать интересные </a:t>
            </a:r>
            <a:r>
              <a:rPr lang="ru-RU" dirty="0" err="1"/>
              <a:t>сетапы</a:t>
            </a:r>
            <a:r>
              <a:rPr lang="ru-RU" dirty="0"/>
              <a:t> отрядов, а также больше уделять внимания решению головоломок. </a:t>
            </a:r>
          </a:p>
          <a:p>
            <a:r>
              <a:rPr lang="ru-RU" dirty="0"/>
              <a:t>Платящие пользователи могут позволить себе почти что всё. У них есть много ресурсов, в том числе критически важных ресурсов. Склонны к нетерпению, поэтому могут </a:t>
            </a:r>
            <a:r>
              <a:rPr lang="ru-RU" dirty="0" err="1"/>
              <a:t>задонатить</a:t>
            </a:r>
            <a:r>
              <a:rPr lang="ru-RU" dirty="0"/>
              <a:t>. Большая часть из них не отличается использованием грамотных тактик или </a:t>
            </a:r>
            <a:r>
              <a:rPr lang="ru-RU" dirty="0" err="1"/>
              <a:t>сетапов</a:t>
            </a:r>
            <a:r>
              <a:rPr lang="ru-RU" dirty="0"/>
              <a:t> отрядов. Используют сильных или </a:t>
            </a:r>
            <a:r>
              <a:rPr lang="ru-RU" dirty="0" err="1"/>
              <a:t>имбовых</a:t>
            </a:r>
            <a:r>
              <a:rPr lang="ru-RU" dirty="0"/>
              <a:t> персонажей, и за их счёт стараются выиграть сражений.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62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Количественный анализ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2353" cy="4351338"/>
          </a:xfrm>
        </p:spPr>
        <p:txBody>
          <a:bodyPr/>
          <a:lstStyle/>
          <a:p>
            <a:r>
              <a:rPr lang="ru-RU" dirty="0" smtClean="0"/>
              <a:t>Здесь мы рассмотрим несколько показателей (метрик)</a:t>
            </a:r>
          </a:p>
          <a:p>
            <a:r>
              <a:rPr lang="ru-RU" dirty="0" smtClean="0"/>
              <a:t>Сделаем сравнение показателей(метрик)</a:t>
            </a:r>
          </a:p>
          <a:p>
            <a:r>
              <a:rPr lang="ru-RU" dirty="0" smtClean="0"/>
              <a:t>Построим две гипотезы на основании сравнения</a:t>
            </a:r>
            <a:endParaRPr lang="ru-RU" dirty="0"/>
          </a:p>
        </p:txBody>
      </p:sp>
      <p:pic>
        <p:nvPicPr>
          <p:cNvPr id="1026" name="Picture 2" descr="https://img2.freepng.ru/20180427/ruq/kisspng-data-analysis-chart-computer-icons-analytics-data-5ae2a51d720e63.378211431524802845467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889" r="90000">
                        <a14:foregroundMark x1="48667" y1="22692" x2="48667" y2="22692"/>
                        <a14:foregroundMark x1="39556" y1="8462" x2="39556" y2="8462"/>
                        <a14:foregroundMark x1="51778" y1="9038" x2="51778" y2="9038"/>
                        <a14:foregroundMark x1="66444" y1="33269" x2="66444" y2="33269"/>
                        <a14:foregroundMark x1="65889" y1="34038" x2="65889" y2="34038"/>
                        <a14:foregroundMark x1="56444" y1="39423" x2="56444" y2="39423"/>
                        <a14:foregroundMark x1="60889" y1="43462" x2="60889" y2="43462"/>
                        <a14:foregroundMark x1="43111" y1="24423" x2="43111" y2="24423"/>
                        <a14:foregroundMark x1="49000" y1="30000" x2="49000" y2="30000"/>
                        <a14:foregroundMark x1="51222" y1="36923" x2="51222" y2="36923"/>
                        <a14:foregroundMark x1="50889" y1="42500" x2="50889" y2="42500"/>
                        <a14:foregroundMark x1="50444" y1="48269" x2="50444" y2="48269"/>
                        <a14:foregroundMark x1="59889" y1="50385" x2="59889" y2="50385"/>
                        <a14:foregroundMark x1="59444" y1="42885" x2="59444" y2="42885"/>
                        <a14:foregroundMark x1="54333" y1="22692" x2="54333" y2="2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929" y="1690688"/>
            <a:ext cx="6286318" cy="38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2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Сравнение уровня </a:t>
            </a:r>
            <a:r>
              <a:rPr lang="ru-RU" dirty="0" err="1" smtClean="0"/>
              <a:t>стронгхолда</a:t>
            </a:r>
            <a:r>
              <a:rPr lang="ru-RU" dirty="0" smtClean="0"/>
              <a:t> и уровня игрока у платящего/не платящего пользователя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4056345"/>
              </p:ext>
            </p:extLst>
          </p:nvPr>
        </p:nvGraphicFramePr>
        <p:xfrm>
          <a:off x="838200" y="1886990"/>
          <a:ext cx="5181600" cy="301921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51960095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58653866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300536271"/>
                    </a:ext>
                  </a:extLst>
                </a:gridCol>
              </a:tblGrid>
              <a:tr h="540577"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 smtClean="0">
                          <a:effectLst/>
                        </a:rPr>
                        <a:t>Данные по не</a:t>
                      </a:r>
                      <a:r>
                        <a:rPr lang="ru-RU" sz="1100" b="1" baseline="0" dirty="0" smtClean="0">
                          <a:effectLst/>
                        </a:rPr>
                        <a:t> платящему пользователю</a:t>
                      </a:r>
                      <a:r>
                        <a:rPr lang="de-DE" sz="1100" b="1" dirty="0">
                          <a:effectLst/>
                        </a:rPr>
                        <a:t/>
                      </a:r>
                      <a:br>
                        <a:rPr lang="de-DE" sz="1100" b="1" dirty="0">
                          <a:effectLst/>
                        </a:rPr>
                      </a:b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>
                          <a:effectLst/>
                        </a:rPr>
                        <a:t>Player Level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err="1" smtClean="0">
                          <a:effectLst/>
                        </a:rPr>
                        <a:t>Stronghold</a:t>
                      </a:r>
                      <a:r>
                        <a:rPr lang="de-DE" sz="1100" b="1" dirty="0" smtClean="0">
                          <a:effectLst/>
                        </a:rPr>
                        <a:t> Level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462328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dirty="0" err="1">
                          <a:effectLst/>
                        </a:rPr>
                        <a:t>count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8454.000000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8457.000000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8651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dirty="0" err="1">
                          <a:effectLst/>
                        </a:rPr>
                        <a:t>mean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9.247575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5.075322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5521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std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3.445110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1.683614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52171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min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6408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25%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7.000000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0643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50%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5.000000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390138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75%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12.000000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6.000000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20046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max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8.000000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863319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Мы видим, что среднее значение уровня игрока 9,25 и уровня крепости (</a:t>
            </a:r>
            <a:r>
              <a:rPr lang="ru-RU" dirty="0" err="1" smtClean="0"/>
              <a:t>стронгохолда</a:t>
            </a:r>
            <a:r>
              <a:rPr lang="ru-RU" dirty="0" smtClean="0"/>
              <a:t>) 5,075. Максимальное значение уровня игрока 14, а уровня </a:t>
            </a:r>
            <a:r>
              <a:rPr lang="ru-RU" dirty="0" err="1" smtClean="0"/>
              <a:t>стронгхолда</a:t>
            </a:r>
            <a:r>
              <a:rPr lang="ru-RU" dirty="0" smtClean="0"/>
              <a:t> 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71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 </a:t>
            </a:r>
            <a:r>
              <a:rPr lang="ru-RU" smtClean="0"/>
              <a:t>платящего пользователя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3867289"/>
              </p:ext>
            </p:extLst>
          </p:nvPr>
        </p:nvGraphicFramePr>
        <p:xfrm>
          <a:off x="838200" y="1903614"/>
          <a:ext cx="5181600" cy="29586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3838">
                  <a:extLst>
                    <a:ext uri="{9D8B030D-6E8A-4147-A177-3AD203B41FA5}">
                      <a16:colId xmlns:a16="http://schemas.microsoft.com/office/drawing/2014/main" val="3145871986"/>
                    </a:ext>
                  </a:extLst>
                </a:gridCol>
                <a:gridCol w="1633838">
                  <a:extLst>
                    <a:ext uri="{9D8B030D-6E8A-4147-A177-3AD203B41FA5}">
                      <a16:colId xmlns:a16="http://schemas.microsoft.com/office/drawing/2014/main" val="1142877549"/>
                    </a:ext>
                  </a:extLst>
                </a:gridCol>
                <a:gridCol w="1913924">
                  <a:extLst>
                    <a:ext uri="{9D8B030D-6E8A-4147-A177-3AD203B41FA5}">
                      <a16:colId xmlns:a16="http://schemas.microsoft.com/office/drawing/2014/main" val="1554464158"/>
                    </a:ext>
                  </a:extLst>
                </a:gridCol>
              </a:tblGrid>
              <a:tr h="4585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Player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Level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Stronghold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Level</a:t>
                      </a:r>
                      <a:endParaRPr lang="ru-RU" sz="14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808529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10380.000000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10380.000000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02314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12.899904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8.355588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58580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4.749562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2.938371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375050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603311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6.000000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07058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801107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17.000000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66382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19.000000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76775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уровня игрока 12,89, а уровень </a:t>
            </a:r>
            <a:r>
              <a:rPr lang="ru-RU" dirty="0" err="1" smtClean="0"/>
              <a:t>стронгхолда</a:t>
            </a:r>
            <a:r>
              <a:rPr lang="ru-RU" dirty="0" smtClean="0"/>
              <a:t> 8,36.</a:t>
            </a:r>
          </a:p>
          <a:p>
            <a:pPr marL="0" indent="0">
              <a:buNone/>
            </a:pPr>
            <a:r>
              <a:rPr lang="ru-RU" dirty="0" smtClean="0"/>
              <a:t>Максимальные значения уровня игрока 19, а уровень </a:t>
            </a:r>
            <a:r>
              <a:rPr lang="ru-RU" dirty="0" err="1" smtClean="0"/>
              <a:t>стронгхолда</a:t>
            </a:r>
            <a:r>
              <a:rPr lang="ru-RU" dirty="0" smtClean="0"/>
              <a:t> 11.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87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Из сравнения уровней игрока и </a:t>
            </a:r>
            <a:r>
              <a:rPr lang="ru-RU" dirty="0" err="1" smtClean="0"/>
              <a:t>стронгхолда</a:t>
            </a:r>
            <a:r>
              <a:rPr lang="ru-RU" dirty="0" smtClean="0"/>
              <a:t>, мы видим, что данные платящего пользователя значительно выше, чем у не платящего пользователя. Причём это касается как средних значений, так и максимальных значений.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61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398531"/>
            <a:ext cx="5157787" cy="823912"/>
          </a:xfrm>
        </p:spPr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199" y="1398531"/>
            <a:ext cx="5183188" cy="823912"/>
          </a:xfrm>
        </p:spPr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9" name="Объект 4" descr="C:\Users\Ars\AppData\Local\Microsoft\Windows\INetCache\Content.MSO\780710D2.tmp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6" y="2222441"/>
            <a:ext cx="4763456" cy="42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Объект 5" descr="C:\Users\Ars\AppData\Local\Microsoft\Windows\INetCache\Content.MSO\52BEF8B0.tmp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2222442"/>
            <a:ext cx="5012373" cy="4228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74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 по визуализации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 количеству сессий, мы видим, что не платящий пользователь проводит больше сессий, чем  платящий пользователь. Конечное значений на графике не платящего пользователя больше 40 (максимальное-41), а у платящего 35.</a:t>
            </a:r>
          </a:p>
          <a:p>
            <a:pPr marL="0" indent="0">
              <a:buNone/>
            </a:pPr>
            <a:r>
              <a:rPr lang="ru-RU" dirty="0" smtClean="0"/>
              <a:t>Также стоит заметить, что интервал между 0 и 5 достигается не платящим пользователем на конец 2-ой и начало 3 сессии. Платящий же пользователь достигает 5 сессии на 2 день.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556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сессий не платящего игрока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9236033"/>
              </p:ext>
            </p:extLst>
          </p:nvPr>
        </p:nvGraphicFramePr>
        <p:xfrm>
          <a:off x="838200" y="1825623"/>
          <a:ext cx="4972396" cy="34647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661">
                  <a:extLst>
                    <a:ext uri="{9D8B030D-6E8A-4147-A177-3AD203B41FA5}">
                      <a16:colId xmlns:a16="http://schemas.microsoft.com/office/drawing/2014/main" val="2915628147"/>
                    </a:ext>
                  </a:extLst>
                </a:gridCol>
                <a:gridCol w="2737735">
                  <a:extLst>
                    <a:ext uri="{9D8B030D-6E8A-4147-A177-3AD203B41FA5}">
                      <a16:colId xmlns:a16="http://schemas.microsoft.com/office/drawing/2014/main" val="1407703714"/>
                    </a:ext>
                  </a:extLst>
                </a:gridCol>
              </a:tblGrid>
              <a:tr h="437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Videolength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433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90402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1.718950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2328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0.552665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41484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1.053200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06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1.246875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06790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1.663350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6049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2.016150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6812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2.854800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076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05829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длины суммы у не платящего пользователя 1,719 (то есть почти 2 часа), а максимальное значение 2,85.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 по платящему пользователю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41367763"/>
              </p:ext>
            </p:extLst>
          </p:nvPr>
        </p:nvGraphicFramePr>
        <p:xfrm>
          <a:off x="838200" y="1451550"/>
          <a:ext cx="4972396" cy="35674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661">
                  <a:extLst>
                    <a:ext uri="{9D8B030D-6E8A-4147-A177-3AD203B41FA5}">
                      <a16:colId xmlns:a16="http://schemas.microsoft.com/office/drawing/2014/main" val="2915628147"/>
                    </a:ext>
                  </a:extLst>
                </a:gridCol>
                <a:gridCol w="2737735">
                  <a:extLst>
                    <a:ext uri="{9D8B030D-6E8A-4147-A177-3AD203B41FA5}">
                      <a16:colId xmlns:a16="http://schemas.microsoft.com/office/drawing/2014/main" val="1407703714"/>
                    </a:ext>
                  </a:extLst>
                </a:gridCol>
              </a:tblGrid>
              <a:tr h="437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Videolength</a:t>
                      </a: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ru-RU" sz="16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um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433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14.000000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2328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1.660379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41484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0.630914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06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0.776000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06790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1.183550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6049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1.552600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6812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2.157975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076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0" y="1335174"/>
            <a:ext cx="508323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Среднее значение длины сессии платящего пользователя 1,66 (тоже почти 2 часа), однако максимальное значение 2,15.</a:t>
            </a:r>
          </a:p>
          <a:p>
            <a:pPr marL="0" indent="0">
              <a:buNone/>
            </a:pPr>
            <a:r>
              <a:rPr lang="ru-RU" dirty="0" smtClean="0"/>
              <a:t>Выводы по визуализации (на след. </a:t>
            </a:r>
            <a:r>
              <a:rPr lang="ru-RU" dirty="0"/>
              <a:t>с</a:t>
            </a:r>
            <a:r>
              <a:rPr lang="ru-RU" dirty="0" smtClean="0"/>
              <a:t>лайде): у обоих пользователей видно колеблющуюся активность. Больше всего времени потратил платящий пользователь в 2 день игры. Время составило почти 3 часа.</a:t>
            </a:r>
          </a:p>
          <a:p>
            <a:pPr marL="0" indent="0">
              <a:buNone/>
            </a:pPr>
            <a:r>
              <a:rPr lang="ru-RU" dirty="0" smtClean="0"/>
              <a:t>Однако, не платящий пользователь потратил за 2 дня (1 день и 13 день) 2,5 и более часа.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70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7" name="Объект 6" descr="C:\Users\Ars\AppData\Local\Microsoft\Windows\INetCache\Content.MSO\780AD23E.tmp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2" y="2505075"/>
            <a:ext cx="4622636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Объект 9" descr="C:\Users\Ars\AppData\Local\Microsoft\Windows\INetCache\Content.MSO\B25C78FC.tmp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1" y="2505075"/>
            <a:ext cx="4354762" cy="3684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56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935" y="356812"/>
            <a:ext cx="10515600" cy="1325563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ru-RU" dirty="0"/>
              <a:t>EMPIRES &amp; PUZZLES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530735" y="1582897"/>
            <a:ext cx="5749636" cy="4884679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Разработчик: </a:t>
            </a:r>
            <a:r>
              <a:rPr lang="ru-RU" dirty="0" err="1"/>
              <a:t>Small</a:t>
            </a:r>
            <a:r>
              <a:rPr lang="ru-RU" dirty="0"/>
              <a:t> </a:t>
            </a:r>
            <a:r>
              <a:rPr lang="ru-RU" dirty="0" err="1" smtClean="0"/>
              <a:t>Giant</a:t>
            </a:r>
            <a:r>
              <a:rPr lang="ru-RU" dirty="0" smtClean="0"/>
              <a:t> (Финляндия)</a:t>
            </a:r>
          </a:p>
          <a:p>
            <a:r>
              <a:rPr lang="ru-RU" dirty="0" smtClean="0"/>
              <a:t>Жанр: RPG, </a:t>
            </a:r>
            <a:r>
              <a:rPr lang="ru-RU" dirty="0" err="1" smtClean="0"/>
              <a:t>Quest</a:t>
            </a:r>
            <a:r>
              <a:rPr lang="ru-RU" dirty="0" smtClean="0"/>
              <a:t>, Match-3</a:t>
            </a:r>
          </a:p>
          <a:p>
            <a:r>
              <a:rPr lang="ru-RU" dirty="0" smtClean="0"/>
              <a:t>Год релиза: </a:t>
            </a:r>
            <a:r>
              <a:rPr lang="ru-RU" dirty="0"/>
              <a:t>2017</a:t>
            </a:r>
            <a:endParaRPr lang="ru-RU" dirty="0" smtClean="0"/>
          </a:p>
          <a:p>
            <a:r>
              <a:rPr lang="ru-RU" dirty="0" smtClean="0"/>
              <a:t>Режимы игры: </a:t>
            </a:r>
            <a:r>
              <a:rPr lang="en-GB" dirty="0" err="1" smtClean="0"/>
              <a:t>PvE</a:t>
            </a:r>
            <a:r>
              <a:rPr lang="en-GB" dirty="0" smtClean="0"/>
              <a:t>, </a:t>
            </a:r>
            <a:r>
              <a:rPr lang="en-GB" dirty="0" err="1" smtClean="0"/>
              <a:t>PvP</a:t>
            </a:r>
            <a:endParaRPr lang="ru-RU" dirty="0" smtClean="0"/>
          </a:p>
          <a:p>
            <a:r>
              <a:rPr lang="ru-RU" dirty="0" smtClean="0"/>
              <a:t>Прибыль:</a:t>
            </a:r>
            <a:r>
              <a:rPr lang="en-GB" dirty="0" smtClean="0"/>
              <a:t> </a:t>
            </a:r>
            <a:r>
              <a:rPr lang="ru-RU" dirty="0" smtClean="0"/>
              <a:t>В </a:t>
            </a:r>
            <a:r>
              <a:rPr lang="ru-RU" dirty="0"/>
              <a:t>год выхода игра заработала $33 млн, а в феврале 2018 года </a:t>
            </a:r>
            <a:r>
              <a:rPr lang="ru-RU" dirty="0" err="1"/>
              <a:t>Small</a:t>
            </a:r>
            <a:r>
              <a:rPr lang="ru-RU" dirty="0"/>
              <a:t> </a:t>
            </a:r>
            <a:r>
              <a:rPr lang="ru-RU" dirty="0" err="1"/>
              <a:t>Giant</a:t>
            </a:r>
            <a:r>
              <a:rPr lang="ru-RU" dirty="0"/>
              <a:t> </a:t>
            </a:r>
            <a:r>
              <a:rPr lang="ru-RU" dirty="0" err="1"/>
              <a:t>Games</a:t>
            </a:r>
            <a:r>
              <a:rPr lang="ru-RU" dirty="0"/>
              <a:t> получила $41 млн инвестиций на поддержку и развитие </a:t>
            </a:r>
            <a:r>
              <a:rPr lang="ru-RU" dirty="0" err="1"/>
              <a:t>тайтла</a:t>
            </a:r>
            <a:r>
              <a:rPr lang="ru-RU" dirty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https://empiresandpuzzles.ru/wp-content/uploads/2021/09/Empires-Puzzles-Epic-Match-3-1.jpg?v=163178909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5" y="1582897"/>
            <a:ext cx="5181600" cy="45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1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Прибавка </a:t>
            </a:r>
            <a:r>
              <a:rPr lang="ru-RU" dirty="0" err="1" smtClean="0"/>
              <a:t>гемов</a:t>
            </a:r>
            <a:r>
              <a:rPr lang="ru-RU" dirty="0" smtClean="0"/>
              <a:t>. Не платящий пользователь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5176969"/>
              </p:ext>
            </p:extLst>
          </p:nvPr>
        </p:nvGraphicFramePr>
        <p:xfrm>
          <a:off x="723207" y="1825627"/>
          <a:ext cx="5296593" cy="3610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9220">
                  <a:extLst>
                    <a:ext uri="{9D8B030D-6E8A-4147-A177-3AD203B41FA5}">
                      <a16:colId xmlns:a16="http://schemas.microsoft.com/office/drawing/2014/main" val="2875200002"/>
                    </a:ext>
                  </a:extLst>
                </a:gridCol>
                <a:gridCol w="2857373">
                  <a:extLst>
                    <a:ext uri="{9D8B030D-6E8A-4147-A177-3AD203B41FA5}">
                      <a16:colId xmlns:a16="http://schemas.microsoft.com/office/drawing/2014/main" val="3432233171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</a:rPr>
                        <a:t>Gems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+ </a:t>
                      </a:r>
                      <a:r>
                        <a:rPr lang="en-GB" sz="1800" dirty="0" smtClean="0">
                          <a:solidFill>
                            <a:schemeClr val="tx1"/>
                          </a:solidFill>
                          <a:effectLst/>
                        </a:rPr>
                        <a:t>Balance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8276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5360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42.071429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48443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39.701704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6000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7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28.250000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66256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69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37.750000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2129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171.000000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109071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у не платящего пользователя-42, а максимальное-171.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66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Платящий пользователь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25458824"/>
              </p:ext>
            </p:extLst>
          </p:nvPr>
        </p:nvGraphicFramePr>
        <p:xfrm>
          <a:off x="838200" y="1825627"/>
          <a:ext cx="5181600" cy="3285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263">
                  <a:extLst>
                    <a:ext uri="{9D8B030D-6E8A-4147-A177-3AD203B41FA5}">
                      <a16:colId xmlns:a16="http://schemas.microsoft.com/office/drawing/2014/main" val="3916664034"/>
                    </a:ext>
                  </a:extLst>
                </a:gridCol>
                <a:gridCol w="2795337">
                  <a:extLst>
                    <a:ext uri="{9D8B030D-6E8A-4147-A177-3AD203B41FA5}">
                      <a16:colId xmlns:a16="http://schemas.microsoft.com/office/drawing/2014/main" val="3569670377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</a:rPr>
                        <a:t>Gems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+ 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effectLst/>
                        </a:rPr>
                        <a:t>Balance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55746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1659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5119.214286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6664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4795.184944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836950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37.000000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18920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649.750000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26029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3593.000000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5453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9600.250000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6621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14759.000000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3881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у платящего пользователя-5119, максимальное-14759.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28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7" name="Объект 6" descr="C:\Users\Ars\AppData\Local\Microsoft\Windows\INetCache\Content.MSO\15BFD46A.tmp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36" y="2505075"/>
            <a:ext cx="4664891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Объект 7" descr="C:\Users\Ars\AppData\Local\Microsoft\Windows\INetCache\Content.MSO\4942B808.tmp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16" y="2505075"/>
            <a:ext cx="4808555" cy="3684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61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Исходя из сравнения таблиц видна колоссальная разница в получаемых </a:t>
            </a:r>
            <a:r>
              <a:rPr lang="ru-RU" dirty="0" err="1" smtClean="0"/>
              <a:t>гемов</a:t>
            </a:r>
            <a:r>
              <a:rPr lang="ru-RU" dirty="0" smtClean="0"/>
              <a:t>. Учитывая, что </a:t>
            </a:r>
            <a:r>
              <a:rPr lang="ru-RU" dirty="0" err="1" smtClean="0"/>
              <a:t>гемы</a:t>
            </a:r>
            <a:r>
              <a:rPr lang="ru-RU" dirty="0" smtClean="0"/>
              <a:t> это универсальная, но валюта за реальные деньги, можно уже понять по какой причине платящий пользователь развивается быстрее, чем не платящий.</a:t>
            </a:r>
          </a:p>
          <a:p>
            <a:r>
              <a:rPr lang="ru-RU" dirty="0" smtClean="0"/>
              <a:t>Касаемо визуализаций-они также подтверждают это «замечание». Если не платящий пользователь получил большое количество </a:t>
            </a:r>
            <a:r>
              <a:rPr lang="ru-RU" dirty="0" err="1" smtClean="0"/>
              <a:t>гемов</a:t>
            </a:r>
            <a:r>
              <a:rPr lang="ru-RU" dirty="0" smtClean="0"/>
              <a:t> в самом начале игры (во многих играх определённое количество </a:t>
            </a:r>
            <a:r>
              <a:rPr lang="ru-RU" dirty="0" err="1" smtClean="0"/>
              <a:t>донатной</a:t>
            </a:r>
            <a:r>
              <a:rPr lang="ru-RU" dirty="0" smtClean="0"/>
              <a:t> валюты выдается новичкам в качестве стартового бонуса), то платящий пользователь получал </a:t>
            </a:r>
            <a:r>
              <a:rPr lang="ru-RU" dirty="0" err="1" smtClean="0"/>
              <a:t>гемы</a:t>
            </a:r>
            <a:r>
              <a:rPr lang="ru-RU" dirty="0" smtClean="0"/>
              <a:t> в разные дни. Более того, суммы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(точнее количество) несопоставимы у не платящего и платящего пользователей.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43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Метрика прибыли (только у платящего)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4172572"/>
              </p:ext>
            </p:extLst>
          </p:nvPr>
        </p:nvGraphicFramePr>
        <p:xfrm>
          <a:off x="838200" y="1825627"/>
          <a:ext cx="5181600" cy="3610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263">
                  <a:extLst>
                    <a:ext uri="{9D8B030D-6E8A-4147-A177-3AD203B41FA5}">
                      <a16:colId xmlns:a16="http://schemas.microsoft.com/office/drawing/2014/main" val="1212775073"/>
                    </a:ext>
                  </a:extLst>
                </a:gridCol>
                <a:gridCol w="2795337">
                  <a:extLst>
                    <a:ext uri="{9D8B030D-6E8A-4147-A177-3AD203B41FA5}">
                      <a16:colId xmlns:a16="http://schemas.microsoft.com/office/drawing/2014/main" val="655780201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$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</a:rPr>
                        <a:t>Revenue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11407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504816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77.520000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5808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57.731791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92741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0003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34.980000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77916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64.950000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57049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101.485000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83845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201.970000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3669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прибыли от платящего пользователя-77,52 доллара США. Максимальное значение-почти 202 доллара США.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864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pic>
        <p:nvPicPr>
          <p:cNvPr id="4" name="Объект 3" descr="C:\Users\Ars\AppData\Local\Microsoft\Windows\INetCache\Content.MSO\5107C356.t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1353"/>
            <a:ext cx="9760527" cy="4788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550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мы видим, платящий пользователь тратил реальные деньги на получение </a:t>
            </a:r>
            <a:r>
              <a:rPr lang="ru-RU" dirty="0" err="1" smtClean="0"/>
              <a:t>гемов</a:t>
            </a:r>
            <a:r>
              <a:rPr lang="ru-RU" dirty="0" smtClean="0"/>
              <a:t> или покупку </a:t>
            </a:r>
            <a:r>
              <a:rPr lang="ru-RU" dirty="0" err="1" smtClean="0"/>
              <a:t>випа</a:t>
            </a:r>
            <a:r>
              <a:rPr lang="ru-RU" dirty="0" smtClean="0"/>
              <a:t>. По таблице и по визуализации, можно сказать, что пользователь тратил от минимум чуть больше 25 долларов, до почти 202 долларов США.</a:t>
            </a:r>
          </a:p>
          <a:p>
            <a:r>
              <a:rPr lang="ru-RU" dirty="0" smtClean="0"/>
              <a:t>Интересно, что в 6 день пользователь не потратил ни 1 доллара на </a:t>
            </a:r>
            <a:r>
              <a:rPr lang="ru-RU" dirty="0" err="1" smtClean="0"/>
              <a:t>донат</a:t>
            </a:r>
            <a:r>
              <a:rPr lang="ru-RU" dirty="0" smtClean="0"/>
              <a:t>. Это связано с тем, что во время 6 дня была раздача бесплатного </a:t>
            </a:r>
            <a:r>
              <a:rPr lang="ru-RU" dirty="0" err="1" smtClean="0"/>
              <a:t>хэлоуинского</a:t>
            </a:r>
            <a:r>
              <a:rPr lang="ru-RU" dirty="0" smtClean="0"/>
              <a:t> пака (6 день это 1 ноября).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29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</a:t>
            </a:r>
            <a:endParaRPr lang="ru-RU" dirty="0"/>
          </a:p>
        </p:txBody>
      </p:sp>
      <p:pic>
        <p:nvPicPr>
          <p:cNvPr id="1028" name="Picture 4" descr="https://sun9-51.userapi.com/impg/hhdhx4LKfpGTriN2HpG6049zbMS8JSvZRNunWA/Vr8nkA2EAcE.jpg?size=501x389&amp;quality=96&amp;sign=a0538625def848c244eabde5c98e7f7f&amp;type=album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71" y="2505075"/>
            <a:ext cx="474544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77.userapi.com/impg/zbI9mIJnWIR0drXU__pkQvgL5AUXx4rWW72Zxw/G_zzE01VsOg.jpg?size=562x395&amp;quality=96&amp;sign=bdb132e8ae5f6f552bfcfd5b6f02db4a&amp;type=album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534802"/>
            <a:ext cx="5157787" cy="36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47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Исходя из распределений видно, что не платящий пользователь получал </a:t>
            </a:r>
            <a:r>
              <a:rPr lang="ru-RU" dirty="0" err="1" smtClean="0"/>
              <a:t>гемы</a:t>
            </a:r>
            <a:r>
              <a:rPr lang="ru-RU" dirty="0"/>
              <a:t> </a:t>
            </a:r>
            <a:r>
              <a:rPr lang="ru-RU" dirty="0" smtClean="0"/>
              <a:t>путём игры в игру (как бы это банально не звучало). Больше всего было получено </a:t>
            </a:r>
            <a:r>
              <a:rPr lang="ru-RU" dirty="0" err="1" smtClean="0"/>
              <a:t>гемов</a:t>
            </a:r>
            <a:r>
              <a:rPr lang="ru-RU" dirty="0" smtClean="0"/>
              <a:t> за выполнение миссий(36%),</a:t>
            </a:r>
            <a:r>
              <a:rPr lang="en-GB" dirty="0" smtClean="0"/>
              <a:t> </a:t>
            </a:r>
            <a:r>
              <a:rPr lang="ru-RU" dirty="0" smtClean="0"/>
              <a:t>повышение уровня игрока и улучшение базы(22% и 17%). </a:t>
            </a:r>
          </a:p>
          <a:p>
            <a:pPr marL="0" indent="0">
              <a:buNone/>
            </a:pPr>
            <a:r>
              <a:rPr lang="ru-RU" dirty="0" smtClean="0"/>
              <a:t>Платящий же пользователь огромное количество </a:t>
            </a:r>
            <a:r>
              <a:rPr lang="ru-RU" dirty="0" err="1" smtClean="0"/>
              <a:t>гемов</a:t>
            </a:r>
            <a:r>
              <a:rPr lang="ru-RU" dirty="0" smtClean="0"/>
              <a:t> получил благодаря </a:t>
            </a:r>
            <a:r>
              <a:rPr lang="ru-RU" dirty="0" err="1" smtClean="0"/>
              <a:t>донату</a:t>
            </a:r>
            <a:r>
              <a:rPr lang="ru-RU" dirty="0" smtClean="0"/>
              <a:t>. Диаграмма наглядно демонстрирует разницу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за </a:t>
            </a:r>
            <a:r>
              <a:rPr lang="ru-RU" dirty="0" err="1" smtClean="0"/>
              <a:t>донат</a:t>
            </a:r>
            <a:r>
              <a:rPr lang="ru-RU" dirty="0" smtClean="0"/>
              <a:t>(98%) и за остальные категории возможных способов получения.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42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Распределения потраченных </a:t>
            </a:r>
            <a:r>
              <a:rPr lang="ru-RU" dirty="0" err="1" smtClean="0"/>
              <a:t>гемов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4935" y="2505075"/>
            <a:ext cx="5067492" cy="3684588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8535" y="2505075"/>
            <a:ext cx="4990517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ru-RU" dirty="0" err="1" smtClean="0"/>
              <a:t>геймплея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6491"/>
            <a:ext cx="10515600" cy="4351338"/>
          </a:xfrm>
        </p:spPr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оловоломка </a:t>
            </a:r>
            <a:r>
              <a:rPr lang="ru-RU" dirty="0"/>
              <a:t>3 в </a:t>
            </a:r>
            <a:r>
              <a:rPr lang="ru-RU" dirty="0" smtClean="0"/>
              <a:t>ряда </a:t>
            </a:r>
          </a:p>
          <a:p>
            <a:r>
              <a:rPr lang="ru-RU" dirty="0" smtClean="0"/>
              <a:t>прокачка героев </a:t>
            </a:r>
          </a:p>
          <a:p>
            <a:r>
              <a:rPr lang="ru-RU" dirty="0" smtClean="0"/>
              <a:t>строительство </a:t>
            </a:r>
            <a:r>
              <a:rPr lang="ru-RU" dirty="0"/>
              <a:t>замка и прилегающих </a:t>
            </a:r>
            <a:r>
              <a:rPr lang="ru-RU" dirty="0" smtClean="0"/>
              <a:t>строений </a:t>
            </a:r>
          </a:p>
          <a:p>
            <a:r>
              <a:rPr lang="ru-RU" dirty="0" smtClean="0"/>
              <a:t>возможность </a:t>
            </a:r>
            <a:r>
              <a:rPr lang="ru-RU" dirty="0"/>
              <a:t>создания сетевых </a:t>
            </a:r>
            <a:r>
              <a:rPr lang="ru-RU" dirty="0" smtClean="0"/>
              <a:t>альянсов</a:t>
            </a:r>
          </a:p>
          <a:p>
            <a:r>
              <a:rPr lang="ru-RU" dirty="0" smtClean="0"/>
              <a:t>рейды </a:t>
            </a:r>
            <a:r>
              <a:rPr lang="en-US" dirty="0" err="1"/>
              <a:t>PvE</a:t>
            </a:r>
            <a:r>
              <a:rPr lang="ru-RU" dirty="0"/>
              <a:t> или </a:t>
            </a:r>
            <a:r>
              <a:rPr lang="en-US" dirty="0" err="1"/>
              <a:t>PvP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906" y="906521"/>
            <a:ext cx="3000894" cy="3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визуализаций сразу видна одна общая черта-оба игрока тратили большую часть </a:t>
            </a:r>
            <a:r>
              <a:rPr lang="ru-RU" dirty="0" err="1" smtClean="0"/>
              <a:t>гемов</a:t>
            </a:r>
            <a:r>
              <a:rPr lang="ru-RU" dirty="0" smtClean="0"/>
              <a:t> (69% и 60%) на </a:t>
            </a:r>
            <a:r>
              <a:rPr lang="en-GB" dirty="0" smtClean="0"/>
              <a:t>Summon (</a:t>
            </a:r>
            <a:r>
              <a:rPr lang="ru-RU" dirty="0" smtClean="0"/>
              <a:t>т.е. призыв новых героев</a:t>
            </a:r>
            <a:r>
              <a:rPr lang="en-GB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Следующий вывод: платящий пользователь, в силу большего количества </a:t>
            </a:r>
            <a:r>
              <a:rPr lang="ru-RU" dirty="0" err="1" smtClean="0"/>
              <a:t>гемов</a:t>
            </a:r>
            <a:r>
              <a:rPr lang="ru-RU" dirty="0" smtClean="0"/>
              <a:t>, имеет более разнообразную категорию трат. Не платящий пользователь, к примеру, помимо призывов тратит </a:t>
            </a:r>
            <a:r>
              <a:rPr lang="ru-RU" dirty="0" err="1" smtClean="0"/>
              <a:t>гемы</a:t>
            </a:r>
            <a:r>
              <a:rPr lang="ru-RU" dirty="0" smtClean="0"/>
              <a:t> на покупку (видимо ресурсов), улучшение зданий и обучение. А платящий пользователь тратит </a:t>
            </a:r>
            <a:r>
              <a:rPr lang="ru-RU" dirty="0" err="1" smtClean="0"/>
              <a:t>гемы</a:t>
            </a:r>
            <a:r>
              <a:rPr lang="ru-RU" dirty="0" smtClean="0"/>
              <a:t> на многие другие ресурсы и их закупку, создание предметов, прохождение </a:t>
            </a:r>
            <a:r>
              <a:rPr lang="ru-RU" dirty="0" err="1" smtClean="0"/>
              <a:t>ивентов</a:t>
            </a:r>
            <a:r>
              <a:rPr lang="ru-RU" dirty="0" smtClean="0"/>
              <a:t> и </a:t>
            </a:r>
            <a:r>
              <a:rPr lang="ru-RU" dirty="0" err="1" smtClean="0"/>
              <a:t>квестов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76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629" y="340187"/>
            <a:ext cx="10515600" cy="1325563"/>
          </a:xfrm>
        </p:spPr>
        <p:txBody>
          <a:bodyPr/>
          <a:lstStyle/>
          <a:p>
            <a:r>
              <a:rPr lang="ru-RU" dirty="0" smtClean="0"/>
              <a:t>Статистическая значимость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9629" y="1368424"/>
            <a:ext cx="4846319" cy="5240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Были проверены следующие метрики: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Длина сессий пользователей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Количество сессий пользователей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Метрика получения </a:t>
            </a:r>
            <a:r>
              <a:rPr lang="ru-RU" dirty="0" err="1" smtClean="0"/>
              <a:t>гемов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33109" y="1368423"/>
            <a:ext cx="5739938" cy="5240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Проверка на нормальность:</a:t>
            </a:r>
          </a:p>
          <a:p>
            <a:pPr marL="0" indent="0">
              <a:buNone/>
            </a:pPr>
            <a:r>
              <a:rPr lang="ru-RU" dirty="0" smtClean="0"/>
              <a:t>1. Метрики длины сессий (не платящий и платящий)-результат: проверка на нормальность пройдена везде.</a:t>
            </a:r>
          </a:p>
          <a:p>
            <a:pPr marL="0" indent="0">
              <a:buNone/>
            </a:pPr>
            <a:r>
              <a:rPr lang="ru-RU" dirty="0" smtClean="0"/>
              <a:t>2. Количество сессий. Результат: проверка на нормальность не пройдена.</a:t>
            </a:r>
          </a:p>
          <a:p>
            <a:pPr marL="0" indent="0">
              <a:buNone/>
            </a:pPr>
            <a:r>
              <a:rPr lang="ru-RU" dirty="0" smtClean="0"/>
              <a:t>3. Метрика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 (</a:t>
            </a:r>
            <a:r>
              <a:rPr lang="en-GB" dirty="0" smtClean="0"/>
              <a:t>Gems+</a:t>
            </a:r>
            <a:r>
              <a:rPr lang="ru-RU" dirty="0" smtClean="0"/>
              <a:t>)</a:t>
            </a:r>
            <a:r>
              <a:rPr lang="en-GB" dirty="0" smtClean="0"/>
              <a:t>. </a:t>
            </a:r>
            <a:r>
              <a:rPr lang="ru-RU" dirty="0" smtClean="0"/>
              <a:t>Результат: у не платящего пользователя проверка на нормальность не пройдена, а у платящего пройдена.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33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93" y="348500"/>
            <a:ext cx="10515600" cy="1325563"/>
          </a:xfrm>
        </p:spPr>
        <p:txBody>
          <a:bodyPr/>
          <a:lstStyle/>
          <a:p>
            <a:r>
              <a:rPr lang="ru-RU" dirty="0"/>
              <a:t>Статистическая значимость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4992" y="1321725"/>
            <a:ext cx="5455921" cy="5253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Интерпретация результатов: </a:t>
            </a:r>
          </a:p>
          <a:p>
            <a:pPr marL="514350" indent="-514350">
              <a:buAutoNum type="arabicPeriod"/>
            </a:pPr>
            <a:r>
              <a:rPr lang="ru-RU" dirty="0" smtClean="0"/>
              <a:t>Длина сессий. Значение р больше 0,05. Это значит, что нулевую гипотезу мы не можем отвергнуть.</a:t>
            </a:r>
          </a:p>
          <a:p>
            <a:pPr marL="514350" indent="-514350">
              <a:buAutoNum type="arabicPeriod"/>
            </a:pPr>
            <a:r>
              <a:rPr lang="ru-RU" dirty="0" smtClean="0"/>
              <a:t>Количество сессий. Из-за того, что у нас ненормальное распределение мы используем критерий Манна-Уитни. Р-значение больше 0,05. Это значит, что нулевая гипотеза не отвергается.</a:t>
            </a:r>
          </a:p>
          <a:p>
            <a:pPr marL="514350" indent="-514350">
              <a:buAutoNum type="arabicPeriod"/>
            </a:pPr>
            <a:r>
              <a:rPr lang="ru-RU" dirty="0" smtClean="0"/>
              <a:t>Метрика </a:t>
            </a:r>
            <a:r>
              <a:rPr lang="ru-RU" dirty="0" err="1" smtClean="0"/>
              <a:t>гемов</a:t>
            </a:r>
            <a:r>
              <a:rPr lang="ru-RU" dirty="0" smtClean="0"/>
              <a:t>. По тесту Стьюдента, мы видим, что значение-р меньше 0.05. Это означает принятие нулевой гипотезы. </a:t>
            </a:r>
            <a:endParaRPr lang="ru-RU" dirty="0"/>
          </a:p>
        </p:txBody>
      </p:sp>
      <p:pic>
        <p:nvPicPr>
          <p:cNvPr id="1026" name="Picture 2" descr="https://sun9-64.userapi.com/impg/ZgCxrfe1qQ9f4mCQSF6CHaDd1BCGWaxOs1qGbA/u-gxv-veW0s.jpg?size=1064x178&amp;quality=96&amp;sign=bf62f384fa3b6eed33c87a202b0001c4&amp;type=album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04" y="1501427"/>
            <a:ext cx="5473700" cy="91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1-27.userapi.com/impg/HcVipvZgU4ku4Qtjbx3T-h8SqsxPXeU33UknXw/kcKj6WLIF7U.jpg?size=1080x123&amp;quality=96&amp;sign=c226af293cffa99cea5811b01c12bd5f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04" y="2745277"/>
            <a:ext cx="5473700" cy="87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21.userapi.com/impg/SXq9heZU1wLI3XRV1Iyaa8Za_-kckAtSs6MIdg/gaoKnngo-c0.jpg?size=1443x307&amp;quality=96&amp;sign=8d28d73b4aa282f32c304f1a1d6a95cc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7"/>
          <a:stretch/>
        </p:blipFill>
        <p:spPr bwMode="auto">
          <a:xfrm>
            <a:off x="5695604" y="3948546"/>
            <a:ext cx="5473700" cy="10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3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Окончательные 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3487"/>
            <a:ext cx="10515600" cy="4351338"/>
          </a:xfrm>
        </p:spPr>
        <p:txBody>
          <a:bodyPr/>
          <a:lstStyle/>
          <a:p>
            <a:r>
              <a:rPr lang="ru-RU" dirty="0" smtClean="0"/>
              <a:t>Не платящий пользователь не </a:t>
            </a:r>
            <a:r>
              <a:rPr lang="ru-RU" dirty="0" err="1" smtClean="0"/>
              <a:t>донатит</a:t>
            </a:r>
            <a:r>
              <a:rPr lang="ru-RU" dirty="0" smtClean="0"/>
              <a:t> в игру. Это увеличивает время, затраченное на прокачку и прохождение. Также, не платящий пользователь получает меньше </a:t>
            </a:r>
            <a:r>
              <a:rPr lang="ru-RU" dirty="0" err="1" smtClean="0"/>
              <a:t>гемов</a:t>
            </a:r>
            <a:r>
              <a:rPr lang="ru-RU" dirty="0" smtClean="0"/>
              <a:t>, что, как видно из сравнения и визуализаций, сильно ограничивает его возможности. Максимальные цифры в прокачанных </a:t>
            </a:r>
            <a:r>
              <a:rPr lang="ru-RU" dirty="0" err="1" smtClean="0"/>
              <a:t>стронгохолде</a:t>
            </a:r>
            <a:r>
              <a:rPr lang="ru-RU" dirty="0" smtClean="0"/>
              <a:t> и уровне игрока также подтверждают это. Не платящий пользователь берёт </a:t>
            </a:r>
            <a:r>
              <a:rPr lang="ru-RU" dirty="0" err="1" smtClean="0"/>
              <a:t>гемы</a:t>
            </a:r>
            <a:r>
              <a:rPr lang="ru-RU" dirty="0" smtClean="0"/>
              <a:t>, проходя миссии, выполняя ежедневные задания, бесплатные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, например привязка почты и </a:t>
            </a:r>
            <a:r>
              <a:rPr lang="ru-RU" dirty="0" err="1" smtClean="0"/>
              <a:t>т.д</a:t>
            </a:r>
            <a:r>
              <a:rPr lang="en-GB" dirty="0" smtClean="0"/>
              <a:t>;</a:t>
            </a:r>
            <a:r>
              <a:rPr lang="ru-RU" dirty="0" smtClean="0"/>
              <a:t> повышение уровня игрока и крепости (</a:t>
            </a:r>
            <a:r>
              <a:rPr lang="ru-RU" dirty="0" err="1" smtClean="0"/>
              <a:t>стронгхолда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302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193" y="1252046"/>
            <a:ext cx="10515600" cy="4351338"/>
          </a:xfrm>
        </p:spPr>
        <p:txBody>
          <a:bodyPr/>
          <a:lstStyle/>
          <a:p>
            <a:r>
              <a:rPr lang="ru-RU" dirty="0" smtClean="0"/>
              <a:t>Платящий же пользователь имеет сильное превосходство над не платящим, </a:t>
            </a:r>
            <a:r>
              <a:rPr lang="ru-RU" dirty="0" err="1" smtClean="0"/>
              <a:t>засчёт</a:t>
            </a:r>
            <a:r>
              <a:rPr lang="ru-RU" dirty="0" smtClean="0"/>
              <a:t> </a:t>
            </a:r>
            <a:r>
              <a:rPr lang="ru-RU" dirty="0" err="1" smtClean="0"/>
              <a:t>доната</a:t>
            </a:r>
            <a:r>
              <a:rPr lang="ru-RU" dirty="0" smtClean="0"/>
              <a:t> и получаемого количества </a:t>
            </a:r>
            <a:r>
              <a:rPr lang="ru-RU" dirty="0" err="1" smtClean="0"/>
              <a:t>примогемов</a:t>
            </a:r>
            <a:r>
              <a:rPr lang="ru-RU" dirty="0" smtClean="0"/>
              <a:t>. Из-за этого, платящий пользователь тратит меньше времени и сессий (41 против 35), достигает больших уровней (14 уровень игрока и 8 уровень крепости у не платящего, против 19 и 11 </a:t>
            </a:r>
            <a:r>
              <a:rPr lang="ru-RU" dirty="0" err="1" smtClean="0"/>
              <a:t>соотвственно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Собственно большой разрыв в прокачиваемых статистиках по уровню игрока, крепости и разница в </a:t>
            </a:r>
            <a:r>
              <a:rPr lang="ru-RU" dirty="0" err="1" smtClean="0"/>
              <a:t>затраченом</a:t>
            </a:r>
            <a:r>
              <a:rPr lang="ru-RU" dirty="0" smtClean="0"/>
              <a:t> времени и количестве сессий, позволяет сделать несколько гипотез и выделить, пожалуй, главную проблему игры.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5253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</a:t>
            </a:r>
            <a:r>
              <a:rPr lang="ru-RU" dirty="0" err="1" smtClean="0"/>
              <a:t>гипотезы+проблема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10236"/>
            <a:ext cx="10515600" cy="4351338"/>
          </a:xfrm>
        </p:spPr>
        <p:txBody>
          <a:bodyPr/>
          <a:lstStyle/>
          <a:p>
            <a:r>
              <a:rPr lang="ru-RU" dirty="0" smtClean="0"/>
              <a:t>Проблема игры заключается в высокой зависимости от </a:t>
            </a:r>
            <a:r>
              <a:rPr lang="ru-RU" dirty="0" err="1" smtClean="0"/>
              <a:t>доната</a:t>
            </a:r>
            <a:r>
              <a:rPr lang="ru-RU" dirty="0" smtClean="0"/>
              <a:t>. </a:t>
            </a:r>
            <a:r>
              <a:rPr lang="ru-RU" dirty="0" err="1" smtClean="0"/>
              <a:t>Донат</a:t>
            </a:r>
            <a:r>
              <a:rPr lang="ru-RU" dirty="0" smtClean="0"/>
              <a:t> сильно ускоряет прокачку, получение новых героев, что также влияет на прокачку уровня крепости и игрока, прохождение миссий и т.д. И, если для платящего пользователя любая проблема решается путём легкого сопротивления и </a:t>
            </a:r>
            <a:r>
              <a:rPr lang="ru-RU" dirty="0" err="1" smtClean="0"/>
              <a:t>донатом</a:t>
            </a:r>
            <a:r>
              <a:rPr lang="ru-RU" dirty="0" smtClean="0"/>
              <a:t>, то не платящий пользователь вынужден </a:t>
            </a:r>
            <a:r>
              <a:rPr lang="ru-RU" dirty="0" err="1" smtClean="0"/>
              <a:t>гриндить</a:t>
            </a:r>
            <a:r>
              <a:rPr lang="ru-RU" dirty="0" smtClean="0"/>
              <a:t> и проходить миссии.</a:t>
            </a:r>
          </a:p>
          <a:p>
            <a:r>
              <a:rPr lang="ru-RU" dirty="0" smtClean="0"/>
              <a:t>Соответственно, необходимо выделить следующие гипотезы…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38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1864" y="317875"/>
            <a:ext cx="5157787" cy="823912"/>
          </a:xfrm>
        </p:spPr>
        <p:txBody>
          <a:bodyPr/>
          <a:lstStyle/>
          <a:p>
            <a:r>
              <a:rPr lang="ru-RU" dirty="0" smtClean="0"/>
              <a:t>Гипотеза 1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1864" y="1141787"/>
            <a:ext cx="4813070" cy="504787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Расширить возможности альянсов и </a:t>
            </a:r>
            <a:r>
              <a:rPr lang="ru-RU" dirty="0" err="1" smtClean="0"/>
              <a:t>альянсовых</a:t>
            </a:r>
            <a:r>
              <a:rPr lang="ru-RU" dirty="0" smtClean="0"/>
              <a:t> активностей, чтобы дать возможность игрокам получать там «хорошее» количество ресурсов, в том числе </a:t>
            </a:r>
            <a:r>
              <a:rPr lang="ru-RU" dirty="0" err="1" smtClean="0"/>
              <a:t>гемов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Это приведёт к увеличению сессий (</a:t>
            </a:r>
            <a:r>
              <a:rPr lang="ru-RU" dirty="0" err="1" smtClean="0"/>
              <a:t>альянсовые</a:t>
            </a:r>
            <a:r>
              <a:rPr lang="ru-RU" dirty="0" smtClean="0"/>
              <a:t> активности </a:t>
            </a:r>
            <a:r>
              <a:rPr lang="ru-RU" dirty="0" err="1" smtClean="0"/>
              <a:t>вряд-ли</a:t>
            </a:r>
            <a:r>
              <a:rPr lang="ru-RU" dirty="0" smtClean="0"/>
              <a:t> сравнимы с миссиями), повышению количества затраченного времени, но также это увеличит финишные значения прокачиваемых уровней игроков и крепостей.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74934" y="319866"/>
            <a:ext cx="5183188" cy="823912"/>
          </a:xfrm>
        </p:spPr>
        <p:txBody>
          <a:bodyPr/>
          <a:lstStyle/>
          <a:p>
            <a:r>
              <a:rPr lang="ru-RU" dirty="0" smtClean="0"/>
              <a:t>Гипотеза 2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04015" y="1141786"/>
            <a:ext cx="5536275" cy="571621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Уменьшить влияния </a:t>
            </a:r>
            <a:r>
              <a:rPr lang="ru-RU" dirty="0" err="1" smtClean="0"/>
              <a:t>доната</a:t>
            </a:r>
            <a:r>
              <a:rPr lang="ru-RU" dirty="0" smtClean="0"/>
              <a:t> на игру путём создания ограничений. </a:t>
            </a:r>
          </a:p>
          <a:p>
            <a:r>
              <a:rPr lang="ru-RU" dirty="0" smtClean="0"/>
              <a:t>Что я имею ввиду? Пример: можно сделать в тех же альянсах </a:t>
            </a:r>
            <a:r>
              <a:rPr lang="ru-RU" dirty="0" err="1" smtClean="0"/>
              <a:t>ивент</a:t>
            </a:r>
            <a:r>
              <a:rPr lang="ru-RU" dirty="0" smtClean="0"/>
              <a:t>, где можно получить персонажа, но его нельзя получить путём </a:t>
            </a:r>
            <a:r>
              <a:rPr lang="ru-RU" dirty="0" err="1" smtClean="0"/>
              <a:t>доната</a:t>
            </a:r>
            <a:r>
              <a:rPr lang="ru-RU" dirty="0" smtClean="0"/>
              <a:t> и вбрасывания в него </a:t>
            </a:r>
            <a:r>
              <a:rPr lang="ru-RU" dirty="0" err="1" smtClean="0"/>
              <a:t>гемов</a:t>
            </a:r>
            <a:r>
              <a:rPr lang="ru-RU" dirty="0" smtClean="0"/>
              <a:t>. Здесь, игроки должны ИГРАТЬ, чтобы получить такого персонажа. Это позволит увеличить сессию у платящих игроков, а не платящие игроки смогут получить хороших героев, опять же, для дальнейшего повышения уровней крепостей и игроков (</a:t>
            </a:r>
            <a:r>
              <a:rPr lang="en-GB" dirty="0" smtClean="0"/>
              <a:t>P.S. </a:t>
            </a:r>
            <a:r>
              <a:rPr lang="ru-RU" dirty="0" smtClean="0"/>
              <a:t>Идея взята из игры Мир танков (</a:t>
            </a:r>
            <a:r>
              <a:rPr lang="de-DE" dirty="0" smtClean="0"/>
              <a:t>ex. World </a:t>
            </a:r>
            <a:r>
              <a:rPr lang="de-DE" dirty="0" err="1" smtClean="0"/>
              <a:t>of</a:t>
            </a:r>
            <a:r>
              <a:rPr lang="de-DE" dirty="0" smtClean="0"/>
              <a:t> Tanks</a:t>
            </a:r>
            <a:r>
              <a:rPr lang="ru-RU" dirty="0" smtClean="0"/>
              <a:t>), где игроки могут получить уникальный танк за ГК только путём участия в </a:t>
            </a:r>
            <a:r>
              <a:rPr lang="ru-RU" dirty="0" err="1" smtClean="0"/>
              <a:t>ивенте</a:t>
            </a:r>
            <a:r>
              <a:rPr lang="ru-RU" dirty="0" smtClean="0"/>
              <a:t> на ГК)</a:t>
            </a:r>
          </a:p>
          <a:p>
            <a:r>
              <a:rPr lang="ru-RU" dirty="0" smtClean="0"/>
              <a:t>Другой пример: уменьшить универсальность валюты. Тут стоит вспомнить игру (мобильную как раз) </a:t>
            </a:r>
            <a:r>
              <a:rPr lang="en-GB" dirty="0" smtClean="0"/>
              <a:t>Fate Grand Oder. </a:t>
            </a:r>
            <a:r>
              <a:rPr lang="ru-RU" dirty="0" smtClean="0"/>
              <a:t>Есть некоторые ресурсы для прокачки персонажей. Однако, их нельзя достать с помощью тех же призм (</a:t>
            </a:r>
            <a:r>
              <a:rPr lang="ru-RU" dirty="0" err="1" smtClean="0"/>
              <a:t>донатная</a:t>
            </a:r>
            <a:r>
              <a:rPr lang="ru-RU" dirty="0" smtClean="0"/>
              <a:t> валюта в ФГО). Это накладывает ограничения на </a:t>
            </a:r>
            <a:r>
              <a:rPr lang="ru-RU" dirty="0" err="1" smtClean="0"/>
              <a:t>донатную</a:t>
            </a:r>
            <a:r>
              <a:rPr lang="ru-RU" dirty="0" smtClean="0"/>
              <a:t> валюту и, в свою очередь, побуждает игрока к действиям-к </a:t>
            </a:r>
            <a:r>
              <a:rPr lang="ru-RU" dirty="0" err="1" smtClean="0"/>
              <a:t>гринду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25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на код </a:t>
            </a:r>
            <a:r>
              <a:rPr lang="en-GB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 часть: </a:t>
            </a:r>
            <a:r>
              <a:rPr lang="de-DE" dirty="0" smtClean="0"/>
              <a:t>https</a:t>
            </a:r>
            <a:r>
              <a:rPr lang="de-DE" dirty="0"/>
              <a:t>://colab.research.google.com/drive/1OpWLs_qMNVKMU9T-AjvrnWAVMT_mBQp_?</a:t>
            </a:r>
            <a:r>
              <a:rPr lang="de-DE" dirty="0" smtClean="0"/>
              <a:t>usp=sharing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 часть: </a:t>
            </a:r>
            <a:r>
              <a:rPr lang="de-DE" dirty="0"/>
              <a:t>https://colab.research.google.com/drive/1SpmVRyX1WlLXNiRPkmjZvLgl12iajFIF?usp=sharing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22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</a:t>
            </a:r>
          </a:p>
        </p:txBody>
      </p:sp>
      <p:pic>
        <p:nvPicPr>
          <p:cNvPr id="4" name="Объект 3" descr="H:\Desktop\Курс игровой аналитик\Схема игрового цикла.jp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1379913"/>
            <a:ext cx="9443258" cy="4971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49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382" y="70975"/>
            <a:ext cx="10515600" cy="1325563"/>
          </a:xfrm>
        </p:spPr>
        <p:txBody>
          <a:bodyPr/>
          <a:lstStyle/>
          <a:p>
            <a:r>
              <a:rPr lang="ru-RU" dirty="0" err="1" smtClean="0"/>
              <a:t>Внутриигровая</a:t>
            </a:r>
            <a:r>
              <a:rPr lang="ru-RU" dirty="0" smtClean="0"/>
              <a:t> экономика. Ресурсы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49382" y="1396538"/>
            <a:ext cx="5770418" cy="47804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</a:t>
            </a:r>
            <a:r>
              <a:rPr lang="ru-RU" dirty="0" smtClean="0"/>
              <a:t>амый </a:t>
            </a:r>
            <a:r>
              <a:rPr lang="ru-RU" dirty="0"/>
              <a:t>базовый ресурс-опыт. Мы получаем его за каждый пройденный уровень. Опыт необходим для повышения уровня.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Основными </a:t>
            </a:r>
            <a:r>
              <a:rPr lang="ru-RU" dirty="0"/>
              <a:t>ресурсами являются еда и </a:t>
            </a:r>
            <a:r>
              <a:rPr lang="ru-RU" dirty="0" smtClean="0"/>
              <a:t>железо:</a:t>
            </a:r>
          </a:p>
          <a:p>
            <a:r>
              <a:rPr lang="ru-RU" dirty="0"/>
              <a:t>Еда может использоваться для обучения новых героев и повышения уровня основных </a:t>
            </a:r>
            <a:r>
              <a:rPr lang="ru-RU" dirty="0" smtClean="0"/>
              <a:t>персонажей</a:t>
            </a:r>
          </a:p>
          <a:p>
            <a:r>
              <a:rPr lang="ru-RU" dirty="0"/>
              <a:t>Железо в свою очередь необходимо для улучшения и строительства зданий.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516" y="139653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0822" y="390063"/>
            <a:ext cx="10515600" cy="1325563"/>
          </a:xfrm>
        </p:spPr>
        <p:txBody>
          <a:bodyPr/>
          <a:lstStyle/>
          <a:p>
            <a:r>
              <a:rPr lang="ru-RU" dirty="0" smtClean="0"/>
              <a:t>Добыча ресурсов и другие предметы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822" y="1443239"/>
            <a:ext cx="11012978" cy="50406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err="1"/>
              <a:t>Фармить</a:t>
            </a:r>
            <a:r>
              <a:rPr lang="ru-RU" dirty="0"/>
              <a:t> данные ресурсы можно с помощью шахт и ферм, либо с помощью возможности нападать на базы других игроков или участие в </a:t>
            </a:r>
            <a:r>
              <a:rPr lang="en-US" dirty="0" err="1"/>
              <a:t>PvE</a:t>
            </a:r>
            <a:r>
              <a:rPr lang="ru-RU" dirty="0"/>
              <a:t> миссиях.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</a:t>
            </a:r>
            <a:r>
              <a:rPr lang="ru-RU" dirty="0" smtClean="0"/>
              <a:t>редметы </a:t>
            </a:r>
            <a:r>
              <a:rPr lang="ru-RU" dirty="0"/>
              <a:t>и </a:t>
            </a:r>
            <a:r>
              <a:rPr lang="ru-RU" dirty="0" smtClean="0"/>
              <a:t>вещи: </a:t>
            </a:r>
            <a:r>
              <a:rPr lang="ru-RU" dirty="0"/>
              <a:t>Они необходимы для прокачки и усиления героев. С повышением уровня, возрастает шанс выбить более редкие и драгоценные предметы и вещи.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Монстры: </a:t>
            </a:r>
            <a:r>
              <a:rPr lang="ru-RU" dirty="0"/>
              <a:t>При прохождении миссий монстры засчитываются в качестве сундуков охоты или сундуков миссий.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39" y="4875256"/>
            <a:ext cx="2917768" cy="18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571" y="154102"/>
            <a:ext cx="10515600" cy="1325563"/>
          </a:xfrm>
        </p:spPr>
        <p:txBody>
          <a:bodyPr/>
          <a:lstStyle/>
          <a:p>
            <a:r>
              <a:rPr lang="ru-RU" dirty="0" smtClean="0"/>
              <a:t>Монетизация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07571" y="1479664"/>
            <a:ext cx="6550429" cy="537833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Драгоценные </a:t>
            </a:r>
            <a:r>
              <a:rPr lang="ru-RU" dirty="0"/>
              <a:t>камни-основной вид </a:t>
            </a:r>
            <a:r>
              <a:rPr lang="ru-RU" dirty="0" smtClean="0"/>
              <a:t>монетизации. </a:t>
            </a:r>
          </a:p>
          <a:p>
            <a:r>
              <a:rPr lang="ru-RU" dirty="0" smtClean="0"/>
              <a:t>С их </a:t>
            </a:r>
            <a:r>
              <a:rPr lang="ru-RU" dirty="0"/>
              <a:t>помощью драгоценных камней можно: призывать героев, докупать недостающие обычные ресурсы, улучшать здания, покупать уникальные предметы или войска (или героев). </a:t>
            </a:r>
          </a:p>
          <a:p>
            <a:pPr marL="0" indent="0">
              <a:buNone/>
            </a:pPr>
            <a:r>
              <a:rPr lang="ru-RU" dirty="0" smtClean="0"/>
              <a:t>VIP-пропуск.</a:t>
            </a:r>
          </a:p>
          <a:p>
            <a:r>
              <a:rPr lang="ru-RU" dirty="0" smtClean="0"/>
              <a:t>Даёт следующие бонусы</a:t>
            </a:r>
            <a:r>
              <a:rPr lang="ru-RU" dirty="0"/>
              <a:t>: 30 драгоценных камней в день, 3 билета на добычу в день, 1 эмблема класса в день, 2-й строитель для базы, 2-й бесплатный ежедневный вызов, ручной дракон. </a:t>
            </a:r>
          </a:p>
          <a:p>
            <a:pPr marL="0" indent="0">
              <a:buNone/>
            </a:pPr>
            <a:r>
              <a:rPr lang="ru-RU" dirty="0" err="1" smtClean="0"/>
              <a:t>Спецпредложения</a:t>
            </a:r>
            <a:r>
              <a:rPr lang="ru-RU" dirty="0" smtClean="0"/>
              <a:t> (они же </a:t>
            </a:r>
            <a:r>
              <a:rPr lang="ru-RU" dirty="0" err="1" smtClean="0"/>
              <a:t>флеш</a:t>
            </a:r>
            <a:r>
              <a:rPr lang="ru-RU" dirty="0" smtClean="0"/>
              <a:t>-предложения).</a:t>
            </a:r>
          </a:p>
          <a:p>
            <a:r>
              <a:rPr lang="ru-RU" dirty="0" smtClean="0"/>
              <a:t>Они </a:t>
            </a:r>
            <a:r>
              <a:rPr lang="ru-RU" dirty="0"/>
              <a:t>появляются на экране в виде всплывающих окон. Также можно купить монеты для </a:t>
            </a:r>
            <a:r>
              <a:rPr lang="ru-RU" dirty="0" err="1"/>
              <a:t>спецсобытий</a:t>
            </a:r>
            <a:r>
              <a:rPr lang="ru-RU" dirty="0"/>
              <a:t> за реальные деньги.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1833" y="147966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193" y="265372"/>
            <a:ext cx="10515600" cy="1325563"/>
          </a:xfrm>
        </p:spPr>
        <p:txBody>
          <a:bodyPr/>
          <a:lstStyle/>
          <a:p>
            <a:r>
              <a:rPr lang="ru-RU" dirty="0" smtClean="0"/>
              <a:t>Качественный анализ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1193" y="1338349"/>
            <a:ext cx="5828607" cy="483861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игре очень сильное влияние оказывает </a:t>
            </a:r>
            <a:r>
              <a:rPr lang="ru-RU" dirty="0" err="1"/>
              <a:t>донат</a:t>
            </a:r>
            <a:r>
              <a:rPr lang="ru-RU" dirty="0"/>
              <a:t>. Это </a:t>
            </a:r>
            <a:r>
              <a:rPr lang="ru-RU" dirty="0" smtClean="0"/>
              <a:t>увеличивает затраченное </a:t>
            </a:r>
            <a:r>
              <a:rPr lang="ru-RU" dirty="0"/>
              <a:t>время на прокачку зданий, героев и </a:t>
            </a:r>
            <a:r>
              <a:rPr lang="ru-RU" dirty="0" err="1" smtClean="0"/>
              <a:t>т.д</a:t>
            </a:r>
            <a:endParaRPr lang="ru-RU" dirty="0" smtClean="0"/>
          </a:p>
          <a:p>
            <a:r>
              <a:rPr lang="de-AT" dirty="0" smtClean="0"/>
              <a:t>VIP</a:t>
            </a:r>
            <a:r>
              <a:rPr lang="ru-RU" dirty="0" smtClean="0"/>
              <a:t> </a:t>
            </a:r>
            <a:r>
              <a:rPr lang="ru-RU" dirty="0"/>
              <a:t>сильно облегчает получение </a:t>
            </a:r>
            <a:r>
              <a:rPr lang="ru-RU" dirty="0" smtClean="0"/>
              <a:t>ресурсов. Каждый </a:t>
            </a:r>
            <a:r>
              <a:rPr lang="ru-RU" dirty="0"/>
              <a:t>день игрок получает разные ресурсы или предметы. Это </a:t>
            </a:r>
            <a:r>
              <a:rPr lang="ru-RU" dirty="0" smtClean="0"/>
              <a:t>увеличивает </a:t>
            </a:r>
            <a:r>
              <a:rPr lang="ru-RU" dirty="0"/>
              <a:t>разницу между платящими и не платящими игроками в характеристиках персонажей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У платящих </a:t>
            </a:r>
            <a:r>
              <a:rPr lang="ru-RU" dirty="0"/>
              <a:t>пользователей большей шансов получить героев более высокого класса 4* и 5*. В отличие от не платящих игроков, которые копят кристаллы, платящие игроки </a:t>
            </a:r>
            <a:r>
              <a:rPr lang="ru-RU" dirty="0" smtClean="0"/>
              <a:t>могут </a:t>
            </a:r>
            <a:r>
              <a:rPr lang="ru-RU" dirty="0" err="1" smtClean="0"/>
              <a:t>задонатить</a:t>
            </a:r>
            <a:r>
              <a:rPr lang="ru-RU" dirty="0"/>
              <a:t>, </a:t>
            </a:r>
            <a:r>
              <a:rPr lang="ru-RU" dirty="0" smtClean="0"/>
              <a:t>получить драгоценные камни, потратить </a:t>
            </a:r>
            <a:r>
              <a:rPr lang="ru-RU" dirty="0"/>
              <a:t>их на роллы героев и получить желаемое.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https://img2.freepng.ru/20180422/rdq/kisspng-predictive-modelling-predictive-analytics-scientif-5adc76b24b1bf2.585033991524397746307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1222">
                        <a14:foregroundMark x1="30889" y1="77586" x2="30889" y2="77586"/>
                        <a14:foregroundMark x1="18222" y1="80690" x2="18222" y2="80690"/>
                        <a14:foregroundMark x1="22111" y1="57069" x2="22111" y2="57069"/>
                        <a14:foregroundMark x1="28000" y1="48793" x2="28000" y2="48793"/>
                        <a14:foregroundMark x1="32889" y1="45000" x2="32889" y2="45000"/>
                        <a14:foregroundMark x1="19000" y1="62586" x2="19000" y2="62586"/>
                        <a14:foregroundMark x1="77111" y1="69655" x2="77111" y2="69655"/>
                        <a14:foregroundMark x1="64444" y1="60000" x2="64444" y2="60000"/>
                        <a14:foregroundMark x1="65556" y1="59483" x2="65556" y2="59483"/>
                        <a14:foregroundMark x1="67222" y1="58621" x2="67222" y2="58621"/>
                        <a14:foregroundMark x1="69000" y1="57241" x2="69000" y2="57241"/>
                        <a14:foregroundMark x1="70111" y1="56034" x2="70111" y2="56034"/>
                        <a14:foregroundMark x1="64111" y1="11379" x2="64111" y2="11379"/>
                        <a14:foregroundMark x1="31778" y1="66034" x2="31778" y2="66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38349"/>
            <a:ext cx="4534593" cy="45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0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Гипотезы по </a:t>
            </a:r>
            <a:r>
              <a:rPr lang="ru-RU" dirty="0" err="1"/>
              <a:t>геймдизайну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9506" y="1463040"/>
            <a:ext cx="5798070" cy="472662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</a:t>
            </a:r>
            <a:r>
              <a:rPr lang="ru-RU" dirty="0" smtClean="0"/>
              <a:t>сновные камни преткновения: долгое </a:t>
            </a:r>
            <a:r>
              <a:rPr lang="ru-RU" dirty="0"/>
              <a:t>время улучшений зданий и героев на высокий уровнях, малое количество и шанс выпадения персонажей высокого ранга (5*). Соответственно можно: расширить количество героев 5* для большей их доступности для не платящих игроков. К примеру, сделать отдельный баннер с отдельным пулом только этих героев 5* (как например это реализовано в игре </a:t>
            </a:r>
            <a:r>
              <a:rPr lang="en-US" dirty="0" err="1"/>
              <a:t>Genshin</a:t>
            </a:r>
            <a:r>
              <a:rPr lang="en-US" dirty="0"/>
              <a:t> Impact</a:t>
            </a:r>
            <a:r>
              <a:rPr lang="ru-RU" dirty="0"/>
              <a:t>). Что касается улучшения зданий и героев, то здесь вопрос довольно сложный. Взять к примеру другую мобильную игру </a:t>
            </a:r>
            <a:r>
              <a:rPr lang="en-US" dirty="0"/>
              <a:t>Clash of Clans</a:t>
            </a:r>
            <a:r>
              <a:rPr lang="ru-RU" dirty="0"/>
              <a:t>-там наблюдается схожая ситуация с огромным временем на улучшение зданий и особых героев (пример-король варваров или король лучниц). </a:t>
            </a:r>
          </a:p>
          <a:p>
            <a:r>
              <a:rPr lang="ru-RU" dirty="0" smtClean="0"/>
              <a:t>Также, можно улучшить диалоги</a:t>
            </a:r>
            <a:r>
              <a:rPr lang="ru-RU" dirty="0"/>
              <a:t>, </a:t>
            </a:r>
            <a:r>
              <a:rPr lang="ru-RU" dirty="0" smtClean="0"/>
              <a:t>добавить </a:t>
            </a:r>
            <a:r>
              <a:rPr lang="ru-RU" dirty="0"/>
              <a:t>анимации в некоторые вставки. Например, когда какой-то из героев по сюжету говорит: О НЕТ, К НАМ ЛЕТИТ ДРАКОН, а дракон не анимирован. Там просто картинка. Хотя во время решения головоломки у дракона есть анимация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6994" y="1368728"/>
            <a:ext cx="4498975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53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4" id="{FEF31190-C1C1-400A-B729-541CBE3CEFAB}" vid="{E9A07B0A-E681-4C0C-BB2B-FD0EBB0D59C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Тема14</Template>
  <TotalTime>3126</TotalTime>
  <Words>2149</Words>
  <Application>Microsoft Office PowerPoint</Application>
  <PresentationFormat>Широкоэкранный</PresentationFormat>
  <Paragraphs>267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Тема14</vt:lpstr>
      <vt:lpstr>Диплом по курсу «Игровой аналитик»</vt:lpstr>
      <vt:lpstr>Игра EMPIRES &amp; PUZZLES</vt:lpstr>
      <vt:lpstr>Основы геймплея</vt:lpstr>
      <vt:lpstr>Цикл</vt:lpstr>
      <vt:lpstr>Внутриигровая экономика. Ресурсы</vt:lpstr>
      <vt:lpstr>Добыча ресурсов и другие предметы</vt:lpstr>
      <vt:lpstr>Монетизация</vt:lpstr>
      <vt:lpstr>Качественный анализ</vt:lpstr>
      <vt:lpstr>Гипотезы по геймдизайну</vt:lpstr>
      <vt:lpstr>Разница в поведении</vt:lpstr>
      <vt:lpstr>Количественный анализ</vt:lpstr>
      <vt:lpstr>Сравнение уровня стронгхолда и уровня игрока у платящего/не платящего пользователя</vt:lpstr>
      <vt:lpstr>Данные платящего пользователя</vt:lpstr>
      <vt:lpstr>Выводы</vt:lpstr>
      <vt:lpstr>Визуализация</vt:lpstr>
      <vt:lpstr>Выводы по визуализации</vt:lpstr>
      <vt:lpstr>Длина сессий не платящего игрока</vt:lpstr>
      <vt:lpstr>Данные по платящему пользователю</vt:lpstr>
      <vt:lpstr>Визуализация</vt:lpstr>
      <vt:lpstr>Прибавка гемов. Не платящий пользователь</vt:lpstr>
      <vt:lpstr>Платящий пользователь</vt:lpstr>
      <vt:lpstr>Визуализация</vt:lpstr>
      <vt:lpstr>Выводы</vt:lpstr>
      <vt:lpstr>Метрика прибыли (только у платящего)</vt:lpstr>
      <vt:lpstr>Визуализация</vt:lpstr>
      <vt:lpstr>Выводы</vt:lpstr>
      <vt:lpstr>Распределение получения гемов.</vt:lpstr>
      <vt:lpstr>Выводы</vt:lpstr>
      <vt:lpstr>Распределения потраченных гемов</vt:lpstr>
      <vt:lpstr>Выводы</vt:lpstr>
      <vt:lpstr>Статистическая значимость</vt:lpstr>
      <vt:lpstr>Статистическая значимость</vt:lpstr>
      <vt:lpstr>Окончательные выводы</vt:lpstr>
      <vt:lpstr>Презентация PowerPoint</vt:lpstr>
      <vt:lpstr>2 гипотезы+проблема.</vt:lpstr>
      <vt:lpstr>Презентация PowerPoint</vt:lpstr>
      <vt:lpstr>Ссылки на код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по курсу «Игровой аналитик»</dc:title>
  <dc:creator>Пользователь Windows</dc:creator>
  <cp:lastModifiedBy>Пользователь Windows</cp:lastModifiedBy>
  <cp:revision>146</cp:revision>
  <dcterms:created xsi:type="dcterms:W3CDTF">2023-04-12T19:34:26Z</dcterms:created>
  <dcterms:modified xsi:type="dcterms:W3CDTF">2023-06-09T12:45:56Z</dcterms:modified>
</cp:coreProperties>
</file>